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906000" cy="6858000" type="A4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1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1E674-1B07-47A4-8CF5-05D26EDB5120}" type="datetimeFigureOut">
              <a:rPr lang="ru-RU" smtClean="0"/>
              <a:t>19.05.20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8FB63-F7E9-4A1F-B149-0A22E05FF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176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62446B-A2CA-493E-8764-DF8C6D60CD84}" type="slidenum">
              <a:rPr lang="ru-RU" altLang="ru-RU" smtClean="0"/>
              <a:pPr>
                <a:spcBef>
                  <a:spcPct val="0"/>
                </a:spcBef>
              </a:pPr>
              <a:t>2</a:t>
            </a:fld>
            <a:endParaRPr lang="ru-RU" altLang="ru-RU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41875" y="642938"/>
            <a:ext cx="2508250" cy="1736725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ноябрь</a:t>
            </a:r>
          </a:p>
        </p:txBody>
      </p:sp>
    </p:spTree>
    <p:extLst>
      <p:ext uri="{BB962C8B-B14F-4D97-AF65-F5344CB8AC3E}">
        <p14:creationId xmlns:p14="http://schemas.microsoft.com/office/powerpoint/2010/main" val="2823167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62446B-A2CA-493E-8764-DF8C6D60CD84}" type="slidenum">
              <a:rPr lang="ru-RU" altLang="ru-RU" smtClean="0"/>
              <a:pPr>
                <a:spcBef>
                  <a:spcPct val="0"/>
                </a:spcBef>
              </a:pPr>
              <a:t>4</a:t>
            </a:fld>
            <a:endParaRPr lang="ru-RU" altLang="ru-RU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41875" y="642938"/>
            <a:ext cx="2508250" cy="1736725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ноябрь</a:t>
            </a:r>
          </a:p>
        </p:txBody>
      </p:sp>
    </p:spTree>
    <p:extLst>
      <p:ext uri="{BB962C8B-B14F-4D97-AF65-F5344CB8AC3E}">
        <p14:creationId xmlns:p14="http://schemas.microsoft.com/office/powerpoint/2010/main" val="1190529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895309-7BDB-4715-9176-3F16DA6F36FD}" type="slidenum">
              <a:rPr lang="ru-RU" altLang="ru-RU" smtClean="0"/>
              <a:pPr>
                <a:spcBef>
                  <a:spcPct val="0"/>
                </a:spcBef>
              </a:pPr>
              <a:t>5</a:t>
            </a:fld>
            <a:endParaRPr lang="ru-RU" altLang="ru-RU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41875" y="642938"/>
            <a:ext cx="2508250" cy="1736725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октябрь</a:t>
            </a:r>
          </a:p>
        </p:txBody>
      </p:sp>
    </p:spTree>
    <p:extLst>
      <p:ext uri="{BB962C8B-B14F-4D97-AF65-F5344CB8AC3E}">
        <p14:creationId xmlns:p14="http://schemas.microsoft.com/office/powerpoint/2010/main" val="1505536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895309-7BDB-4715-9176-3F16DA6F36FD}" type="slidenum">
              <a:rPr lang="ru-RU" altLang="ru-RU" smtClean="0"/>
              <a:pPr>
                <a:spcBef>
                  <a:spcPct val="0"/>
                </a:spcBef>
              </a:pPr>
              <a:t>6</a:t>
            </a:fld>
            <a:endParaRPr lang="ru-RU" altLang="ru-RU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41875" y="642938"/>
            <a:ext cx="2508250" cy="1736725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октябрь</a:t>
            </a:r>
          </a:p>
        </p:txBody>
      </p:sp>
    </p:spTree>
    <p:extLst>
      <p:ext uri="{BB962C8B-B14F-4D97-AF65-F5344CB8AC3E}">
        <p14:creationId xmlns:p14="http://schemas.microsoft.com/office/powerpoint/2010/main" val="2911820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t>19.05.20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220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t>19.05.20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52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t>19.05.20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160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t>19.05.20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359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t>19.05.20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952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t>19.05.20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255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t>19.05.20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110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t>19.05.20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421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t>19.05.20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363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t>19.05.20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356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t>19.05.20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464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A0A82-4370-48F4-8C80-A6B282C5C97A}" type="datetimeFigureOut">
              <a:rPr lang="ru-RU" smtClean="0"/>
              <a:t>19.05.20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AC03A-CE96-442E-A450-0448FE3F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865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alushtaonline.com.ua/wp-content/uploads/2013/03/pozhar-v-alushte-spasli-det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536" y="1393186"/>
            <a:ext cx="5039034" cy="342548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820" y="1029922"/>
            <a:ext cx="6299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 пожарах гибнут дети!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28734" y="1315598"/>
            <a:ext cx="41414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последние 5 лет  в </a:t>
            </a:r>
            <a:r>
              <a:rPr lang="ru-RU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области при пожарах </a:t>
            </a:r>
            <a:r>
              <a:rPr lang="ru-RU" sz="2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погиб </a:t>
            </a:r>
            <a:r>
              <a:rPr lang="ru-RU" sz="2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101</a:t>
            </a:r>
            <a:r>
              <a:rPr lang="ru-RU" sz="2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ребенок</a:t>
            </a:r>
            <a:endParaRPr lang="ru-RU" sz="2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50" y="2362626"/>
            <a:ext cx="2328636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77%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погибших детей – дошкольники;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98%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детей погибло при пожарах в </a:t>
            </a:r>
            <a:r>
              <a:rPr lang="ru-RU" sz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жилье*;</a:t>
            </a:r>
            <a:endParaRPr lang="ru-RU" sz="1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57%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детей погибло во вине пьяных </a:t>
            </a:r>
            <a:r>
              <a:rPr lang="ru-RU" sz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взрослых</a:t>
            </a:r>
          </a:p>
          <a:p>
            <a:pPr algn="ctr"/>
            <a:r>
              <a:rPr lang="ru-RU" sz="105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*за исключением пожара в ТРК «Зимняя Вишня»</a:t>
            </a:r>
            <a:endParaRPr lang="ru-RU" sz="1050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444712" y="4818671"/>
            <a:ext cx="915851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Невозможность принятия самостоятельного решения в силу </a:t>
            </a:r>
            <a:r>
              <a:rPr lang="ru-RU" sz="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возраста                                                                      стоила жизни  </a:t>
            </a:r>
            <a:r>
              <a:rPr lang="ru-RU" sz="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58  детям,   </a:t>
            </a:r>
          </a:p>
          <a:p>
            <a:pPr algn="ctr"/>
            <a:r>
              <a:rPr lang="ru-RU" sz="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 </a:t>
            </a:r>
            <a:r>
              <a:rPr lang="ru-RU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погибших </a:t>
            </a:r>
            <a:r>
              <a:rPr lang="ru-RU" sz="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 </a:t>
            </a:r>
            <a:r>
              <a:rPr lang="ru-RU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момент развития пожара спали</a:t>
            </a:r>
          </a:p>
          <a:p>
            <a:pPr algn="ctr"/>
            <a:endParaRPr lang="ru-RU" sz="9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качестве виновного лица при пожарах с детской гибелью чаще всего (71%)                                                        выступают родственники/родители погибших детей</a:t>
            </a:r>
          </a:p>
          <a:p>
            <a:pPr algn="ctr"/>
            <a:endParaRPr lang="ru-RU" sz="15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41574" y="2207163"/>
            <a:ext cx="256530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Главные причины пожаров                    с детской гибелью: неосторожное обращение взрослых с огнем –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43%, 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неправильная эксплуатация электрооборудования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33%, 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неправильное устройство отопительных печей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24%</a:t>
            </a:r>
          </a:p>
        </p:txBody>
      </p:sp>
      <p:graphicFrame>
        <p:nvGraphicFramePr>
          <p:cNvPr id="12" name="Object 8"/>
          <p:cNvGraphicFramePr>
            <a:graphicFrameLocks noChangeAspect="1"/>
          </p:cNvGraphicFramePr>
          <p:nvPr>
            <p:extLst/>
          </p:nvPr>
        </p:nvGraphicFramePr>
        <p:xfrm>
          <a:off x="77824" y="79677"/>
          <a:ext cx="1429067" cy="1039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Документ" r:id="rId4" imgW="1790708" imgH="1381173" progId="Word.Document.8">
                  <p:embed/>
                </p:oleObj>
              </mc:Choice>
              <mc:Fallback>
                <p:oleObj name="Документ" r:id="rId4" imgW="1790708" imgH="138117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24" y="79677"/>
                        <a:ext cx="1429067" cy="1039582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4">
                              <a:lumMod val="0"/>
                              <a:lumOff val="100000"/>
                            </a:schemeClr>
                          </a:gs>
                          <a:gs pos="35000">
                            <a:schemeClr val="accent4">
                              <a:lumMod val="0"/>
                              <a:lumOff val="100000"/>
                            </a:schemeClr>
                          </a:gs>
                          <a:gs pos="100000">
                            <a:schemeClr val="accent4">
                              <a:lumMod val="100000"/>
                            </a:schemeClr>
                          </a:gs>
                        </a:gsLst>
                        <a:path path="circle">
                          <a:fillToRect l="50000" t="-80000" r="50000" b="180000"/>
                        </a:path>
                      </a:gra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961286" y="20427"/>
            <a:ext cx="87753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Главное управление МЧС России </a:t>
            </a:r>
            <a:r>
              <a:rPr lang="ru-RU" sz="24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по Кемеровской </a:t>
            </a:r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области </a:t>
            </a:r>
          </a:p>
          <a:p>
            <a:pPr algn="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информирует родителей:</a:t>
            </a:r>
          </a:p>
        </p:txBody>
      </p:sp>
      <p:pic>
        <p:nvPicPr>
          <p:cNvPr id="11" name="Picture 2" descr="http://gov.cap.ru/Content2020/news/201801/02/Original/logo_mchs_30-let_fin-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216" y="5440341"/>
            <a:ext cx="1608667" cy="88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57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26" name="Picture 26" descr="http://infosmi.net/images/stories/articles/2013/Proisshestviya/10-2013/09/malchi-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281" y="2860650"/>
            <a:ext cx="4752165" cy="36724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171" name="Object 3"/>
          <p:cNvGraphicFramePr>
            <a:graphicFrameLocks noChangeAspect="1"/>
          </p:cNvGraphicFramePr>
          <p:nvPr>
            <p:extLst/>
          </p:nvPr>
        </p:nvGraphicFramePr>
        <p:xfrm>
          <a:off x="213832" y="63745"/>
          <a:ext cx="1340597" cy="97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Документ" r:id="rId5" imgW="1790708" imgH="1381173" progId="Word.Document.8">
                  <p:embed/>
                </p:oleObj>
              </mc:Choice>
              <mc:Fallback>
                <p:oleObj name="Документ" r:id="rId5" imgW="1790708" imgH="138117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832" y="63745"/>
                        <a:ext cx="1340597" cy="9752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759319" y="936381"/>
            <a:ext cx="43873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>
              <a:solidFill>
                <a:srgbClr val="FF3300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709867" y="786916"/>
            <a:ext cx="4486275" cy="25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38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809875" y="936381"/>
            <a:ext cx="4336806" cy="28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46"/>
          </a:p>
        </p:txBody>
      </p:sp>
      <p:sp>
        <p:nvSpPr>
          <p:cNvPr id="3" name="Прямоугольник 2"/>
          <p:cNvSpPr/>
          <p:nvPr/>
        </p:nvSpPr>
        <p:spPr>
          <a:xfrm>
            <a:off x="1554429" y="138717"/>
            <a:ext cx="67819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Главное управление МЧС России по Кемеровской области информирует родителей: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4818" y="1277033"/>
            <a:ext cx="8773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пожар не случился по вине  вашего ребенка: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8499" y="1935957"/>
            <a:ext cx="911883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ОСТАВЛЯЙТЕ МАЛОЛЕТНИХ ДЕТЕЙ В ЗАКРЫТЫХ КВАРТИРАХ И ДОМАХ БЕЗ ПРИСМОТРА.</a:t>
            </a:r>
          </a:p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 ДЕТЯМ ОПАСНОСТЬ ИГР С ОГНЕМ.</a:t>
            </a:r>
          </a:p>
          <a:p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НАБЛЮДАЙТЕ ЗА ДЕТСКИМИ ИГРАМИ, НЕ РАЗРЕШАЙТЕ ИМ  ИГРАТЬ НА ЧЕРДАКАХ, В ПОДВАЛАХ, ГАРАЖАХ.</a:t>
            </a:r>
          </a:p>
          <a:p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8503" y="2968778"/>
            <a:ext cx="47397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ПОРУЧАЙТЕ ДЕТЯМ САМОСТОЯТЕЛЬНО РАСТАПЛИВАТЬ ПЕЧИ, МАНГАЛЫ, РАЗЖИГАТЬ КОСТРЫ, ПОЛЬЗОВАТЬСЯ ЭЛЕКТРИЧЕСКИМИ И  ЭЛЕКТРОНАГРЕВАТЕЛЬНЫМИ ПРИБОРАМИ.</a:t>
            </a:r>
          </a:p>
          <a:p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ПРЕСЕКАЙТЕ РАЗВЕДЕНИЕ ДЕТЬМИ  КОСТРОВ  НА УЛИЦЕ, ИГРЫ  С ГОРЮЧИМИ  ВЕЩЕСТВАМИ,    </a:t>
            </a:r>
            <a:r>
              <a:rPr lang="ru-RU" sz="1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ДАЖЕ ЕСЛИ ЭТИ ДЕТИ ВАМ ЧУЖИЕ.</a:t>
            </a:r>
          </a:p>
          <a:p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ХРАНИТЕ СПИЧКИ, БЕНЗИН, КЕРОСИН, ДРУГИЕ ГОРЮЧИЕ  ЖИДКОСТИ  И ПРЕДМЕТЫ  В НЕДОСТУПНЫХ ДЛЯ ДЕТЕЙ  МЕСТАХ.</a:t>
            </a:r>
          </a:p>
          <a:p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НАУЧИТЕ ДЕТЕЙ ПРАВИЛЬНО И БЕЗОПАСНО ОБРАЩАТЬСЯ  С ОГНЕМ – </a:t>
            </a:r>
          </a:p>
          <a:p>
            <a:r>
              <a:rPr lang="ru-RU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 НЕ ТОЛЬКО УНИКАЛЬНОЕ СРЕДСТВО ПРЕДУПРЕЖДЕНИЯ ПОЖАРОВ, ЭТО  ПОЗВОЛИТ  СОХРАНИТЬ  ДЕТЯМ   ЖИЗНЬ   И   ЗДОРОВЬЕ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94831" y="4110605"/>
            <a:ext cx="28606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solidFill>
                  <a:schemeClr val="bg1"/>
                </a:solidFill>
              </a:rPr>
              <a:t>Нет!</a:t>
            </a:r>
          </a:p>
        </p:txBody>
      </p:sp>
      <p:pic>
        <p:nvPicPr>
          <p:cNvPr id="12" name="Picture 2" descr="http://gov.cap.ru/Content2020/news/201801/02/Original/logo_mchs_30-let_fin-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319" y="165759"/>
            <a:ext cx="1608667" cy="88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14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Народные средства от ожог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026" y="4704349"/>
            <a:ext cx="3104367" cy="215365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Object 8"/>
          <p:cNvGraphicFramePr>
            <a:graphicFrameLocks noChangeAspect="1"/>
          </p:cNvGraphicFramePr>
          <p:nvPr>
            <p:extLst/>
          </p:nvPr>
        </p:nvGraphicFramePr>
        <p:xfrm>
          <a:off x="77824" y="79677"/>
          <a:ext cx="1429067" cy="1039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Документ" r:id="rId4" imgW="1790708" imgH="1381173" progId="Word.Document.8">
                  <p:embed/>
                </p:oleObj>
              </mc:Choice>
              <mc:Fallback>
                <p:oleObj name="Документ" r:id="rId4" imgW="1790708" imgH="138117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24" y="79677"/>
                        <a:ext cx="1429067" cy="1039582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4">
                              <a:lumMod val="0"/>
                              <a:lumOff val="100000"/>
                            </a:schemeClr>
                          </a:gs>
                          <a:gs pos="35000">
                            <a:schemeClr val="accent4">
                              <a:lumMod val="0"/>
                              <a:lumOff val="100000"/>
                            </a:schemeClr>
                          </a:gs>
                          <a:gs pos="100000">
                            <a:schemeClr val="accent4">
                              <a:lumMod val="100000"/>
                            </a:schemeClr>
                          </a:gs>
                        </a:gsLst>
                        <a:path path="circle">
                          <a:fillToRect l="50000" t="-80000" r="50000" b="180000"/>
                        </a:path>
                      </a:gra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278179" y="142219"/>
            <a:ext cx="84095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Главное управление МЧС России по Кемеровской области </a:t>
            </a:r>
          </a:p>
          <a:p>
            <a:pPr algn="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информирует родителей: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033" y="1292774"/>
            <a:ext cx="370702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кухне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оставляйте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кухне ребенка одного;</a:t>
            </a:r>
          </a:p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Поверните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ручки кастрюль и сковородок к центральной части плиты, чтобы ребенок не мог их схватить или задеть;</a:t>
            </a:r>
          </a:p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ребенку, как и чем, он может обжечься;</a:t>
            </a:r>
          </a:p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Храните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вне досягаемости детей: предметы бытовой химии,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алкогольсодержащие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жидкости, острые и режущие предметы, спички, зажигалки, свечки;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Кухонные электроприборы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отключайте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сети сразу же после их использования;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Занавески, тряпки и газеты должны находиться как можно дальше от плиты;</a:t>
            </a:r>
          </a:p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подходите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газовой плите, если на вас легкая развевающаяся одежда, и тем более                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подпускайте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плите ребенка в такой одежде.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9737" y="1119263"/>
            <a:ext cx="62386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избежать несчастного случая с ребенком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80961" y="1975239"/>
            <a:ext cx="54007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 комнате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Держите ребенка подальше от печек, каминов и других источников открытого огня;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Калориферы разместите так, чтобы ребенок не мог к ним прикоснуться;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Незанятые удлинители не оставляйте включенными в сеть;</a:t>
            </a:r>
          </a:p>
          <a:p>
            <a:pPr algn="just"/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Электророзетки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тройники должны быть с предохранительными пластинами, не позволяющими ребенку засунуть пальчики в их отверстия.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080961" y="4006564"/>
            <a:ext cx="55642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При ожоге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 можно скорее погрузите обожженное место в чистую холодную воду;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Вызовите скорую помощь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(телефон 03, 033 с сотового);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 огонь охватил одежду ребенка, накройте его покрывалом,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кроме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головы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чтобы погасить пламя;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Ни в коем случае ничем самостоятельно  не смазывайте место ожога;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 к ожогу прилипла одежда, ни в коем случае не пытайтесь ее оторвать</a:t>
            </a:r>
          </a:p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15" name="WordArt 3"/>
          <p:cNvSpPr>
            <a:spLocks noChangeArrowheads="1" noChangeShapeType="1" noTextEdit="1"/>
          </p:cNvSpPr>
          <p:nvPr/>
        </p:nvSpPr>
        <p:spPr bwMode="auto">
          <a:xfrm>
            <a:off x="304800" y="5954240"/>
            <a:ext cx="6278530" cy="7420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Ваш ребенок не столько слушает вас, сколько на вас смотрит: </a:t>
            </a:r>
          </a:p>
          <a:p>
            <a:pPr algn="ctr"/>
            <a:r>
              <a:rPr lang="ru-RU" sz="1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 скорее последует вашему примеру, чем  вашему  совету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8214" y="1256523"/>
            <a:ext cx="1609483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84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1" name="Object 3"/>
          <p:cNvGraphicFramePr>
            <a:graphicFrameLocks noChangeAspect="1"/>
          </p:cNvGraphicFramePr>
          <p:nvPr>
            <p:extLst/>
          </p:nvPr>
        </p:nvGraphicFramePr>
        <p:xfrm>
          <a:off x="213832" y="63745"/>
          <a:ext cx="1340597" cy="97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Документ" r:id="rId4" imgW="1790708" imgH="1381173" progId="Word.Document.8">
                  <p:embed/>
                </p:oleObj>
              </mc:Choice>
              <mc:Fallback>
                <p:oleObj name="Документ" r:id="rId4" imgW="1790708" imgH="138117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832" y="63745"/>
                        <a:ext cx="1340597" cy="9752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759319" y="936381"/>
            <a:ext cx="43873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>
              <a:solidFill>
                <a:srgbClr val="FF3300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709867" y="786916"/>
            <a:ext cx="4486275" cy="25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38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809875" y="936381"/>
            <a:ext cx="4336806" cy="28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46"/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65907" y="1231151"/>
            <a:ext cx="5428735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пожаре опасно:</a:t>
            </a:r>
          </a:p>
          <a:p>
            <a:pPr eaLnBrk="1" hangingPunct="1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переоценивать свои силы и возможности;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рисковать своей жизнью, спасая имущество;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заниматься тушением огня, не вызвав предварительно пожарных;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тушить водой электроприборы, находящиеся под напряжением;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прятаться в шкафах, под кроватью, забиваться в углы и кладовки;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пытаться выйти наружу через сильно задымленную лестничную клетку;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пользоваться лифтом;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спускаться по веревкам, простыням, водосточным трубам с этажей выше третьего;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открывать окна и двери (это увеличивает тягу                                               и усиливает  горение);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выпрыгивать из окон верхних этажей;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поддаваться панике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502" y="2506088"/>
            <a:ext cx="4835498" cy="375667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651477" y="213339"/>
            <a:ext cx="63175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Главное управление МЧС России по Кемеровской области информирует детей: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67688" y="1188438"/>
            <a:ext cx="364112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 ты                                     все сделал правильно -   не бойся,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27438" y="6247589"/>
            <a:ext cx="7290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ТЕБЕ ОБЯЗАТЕЛЬНО ПОМОГУТ!</a:t>
            </a:r>
          </a:p>
        </p:txBody>
      </p:sp>
      <p:pic>
        <p:nvPicPr>
          <p:cNvPr id="11" name="Picture 2" descr="http://gov.cap.ru/Content2020/news/201801/02/Original/logo_mchs_30-let_fin-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065" y="145304"/>
            <a:ext cx="1608667" cy="88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63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5" name="Picture 9" descr="http://www.vnd12.ru/uploads/posts/2014-02/1392115259_image1188737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376" y="3158451"/>
            <a:ext cx="4095273" cy="29235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1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0390882"/>
              </p:ext>
            </p:extLst>
          </p:nvPr>
        </p:nvGraphicFramePr>
        <p:xfrm>
          <a:off x="263268" y="22057"/>
          <a:ext cx="1397909" cy="1016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Документ" r:id="rId5" imgW="1790708" imgH="1381173" progId="Word.Document.8">
                  <p:embed/>
                </p:oleObj>
              </mc:Choice>
              <mc:Fallback>
                <p:oleObj name="Документ" r:id="rId5" imgW="1790708" imgH="138117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268" y="22057"/>
                        <a:ext cx="1397909" cy="10169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759319" y="936381"/>
            <a:ext cx="43873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>
              <a:solidFill>
                <a:srgbClr val="FF3300"/>
              </a:solidFill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709867" y="786916"/>
            <a:ext cx="4486275" cy="25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38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809875" y="936381"/>
            <a:ext cx="4336806" cy="28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46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95865" y="1229908"/>
            <a:ext cx="9715400" cy="5663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Справиться с небольшим очагом горения МОЖНО!</a:t>
            </a:r>
          </a:p>
          <a:p>
            <a:pPr eaLnBrk="1" hangingPunct="1">
              <a:defRPr/>
            </a:pPr>
            <a:endParaRPr lang="ru-RU" sz="14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Загорелось кухонное полотенце – брось его в раковину, залей водой; если воды нет, то плотно прижми горящий край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полотенца разделочной доской, крышкой от кастрюли  к столу или кафельному полу.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Вспыхнуло масло на сковороде – сразу плотно закрой сковороду крышкой и выключи плиту. Нельзя нести сковороду и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заливать горящее масло водой, т.к. произойдет бурное вскипание, разбрызгивание горящего масла, ожоги рук, лица и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появится множество очагов горения.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квартире появился неприятный запах горелой изоляции – отключай общий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электровыключатель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(автомат) и зови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взрослых.</a:t>
            </a:r>
          </a:p>
          <a:p>
            <a:pPr algn="just" eaLnBrk="1" hangingPunct="1"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Дым опасен!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отравиться дымом достаточно сделать несколько вздохов.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Меньше всего дыма внизу, у пола, поэтому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выходить из задымленного помещения лучше всего сильно пригнувшись,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защищая рот и нос  тканью, лучше если она будет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мокрой.</a:t>
            </a:r>
          </a:p>
          <a:p>
            <a:pPr algn="just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пожар начался в твое  отсутствие                                                                       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момент для быстрого тушения (1-2 мин.) упущен,                                               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беги  из дома (плотно закрыв за собой дверь!),                                        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предупреди о пожаре соседей </a:t>
            </a:r>
          </a:p>
          <a:p>
            <a:pPr eaLnBrk="1" hangingPunct="1">
              <a:defRPr/>
            </a:pPr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вызывай пожарную охрану  по телефону                                 </a:t>
            </a:r>
          </a:p>
          <a:p>
            <a:pPr eaLnBrk="1" hangingPunct="1">
              <a:defRPr/>
            </a:pPr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01, 112 с сотового, помощь обязательно придет!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44823" y="117620"/>
            <a:ext cx="64271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Главное управление МЧС России </a:t>
            </a:r>
            <a:endParaRPr lang="ru-RU" sz="2400" b="1" dirty="0" smtClean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по </a:t>
            </a:r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Кемеровской области информирует детей:</a:t>
            </a:r>
          </a:p>
        </p:txBody>
      </p:sp>
      <p:pic>
        <p:nvPicPr>
          <p:cNvPr id="9" name="Picture 2" descr="http://gov.cap.ru/Content2020/news/201801/02/Original/logo_mchs_30-let_fin-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371" y="154448"/>
            <a:ext cx="1608667" cy="88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16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Picture 9" descr="https://im1-tub-ru.yandex.net/i?id=dcd364939d4cd41382e6d078e8f5052f&amp;n=33&amp;h=215&amp;w=38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667" y="4155725"/>
            <a:ext cx="5283793" cy="25851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1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3530243"/>
              </p:ext>
            </p:extLst>
          </p:nvPr>
        </p:nvGraphicFramePr>
        <p:xfrm>
          <a:off x="233367" y="43411"/>
          <a:ext cx="1422762" cy="1034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Документ" r:id="rId5" imgW="1790708" imgH="1381173" progId="Word.Document.8">
                  <p:embed/>
                </p:oleObj>
              </mc:Choice>
              <mc:Fallback>
                <p:oleObj name="Документ" r:id="rId5" imgW="1790708" imgH="138117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367" y="43411"/>
                        <a:ext cx="1422762" cy="10349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759319" y="936381"/>
            <a:ext cx="43873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>
              <a:solidFill>
                <a:srgbClr val="FF3300"/>
              </a:solidFill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709867" y="786916"/>
            <a:ext cx="4486275" cy="25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38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809875" y="936381"/>
            <a:ext cx="4336806" cy="28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46"/>
          </a:p>
        </p:txBody>
      </p:sp>
      <p:sp>
        <p:nvSpPr>
          <p:cNvPr id="2" name="Прямоугольник 1"/>
          <p:cNvSpPr/>
          <p:nvPr/>
        </p:nvSpPr>
        <p:spPr>
          <a:xfrm>
            <a:off x="1324353" y="231849"/>
            <a:ext cx="685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Главное управление МЧС России по Кемеровской области информирует детей: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1267" y="1126787"/>
            <a:ext cx="805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 дыма без огня. Что опаснее?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5694" y="4401875"/>
            <a:ext cx="431376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" ДЫМ И ТОКСИЧНЫЕ ГАЗЫ УБИЛИ ГОРАЗДО БОЛЬШЕ ЛЮДЕЙ, ЧЕМ ПЛАМЯ. "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«ИЗ СТАТИСТИКИ ПОЖАРОВ: ИЗ КАЖДЫХ ПЯТИ ЧЕЛОВЕК, ПОГИБШИХ                            НА ПОЖАРАХ, ЧЕТВЕРО ПОГИБАЮТ                     ОТ ДЫМА И УГАРНОГО ГАЗА. 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"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0772" y="1558698"/>
            <a:ext cx="935501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0" i="0" dirty="0" smtClean="0">
                <a:solidFill>
                  <a:srgbClr val="000000"/>
                </a:solidFill>
                <a:effectLst/>
              </a:rPr>
              <a:t>При неполном сгорании веществ образуется дым. В дыму человек теряет ориентацию в пространстве. Эвакуация                          в таких условиях затрудняется или становится невозможной. Кроме того, дым представляет собой смесь продуктов горения, в том числе и ядовитых соединений: оксид углерода, синильную кислоту, фосген, альдегиды и пр. Содержание кислорода в начальной стадии пожара снижается до 16 %, происходит ухудшение двигательных функций, нарушение координации, затруднение мышления и притупление внимания.</a:t>
            </a:r>
          </a:p>
          <a:p>
            <a:pPr algn="just"/>
            <a:endParaRPr lang="ru-RU" sz="1000" b="0" i="0" dirty="0" smtClean="0">
              <a:solidFill>
                <a:srgbClr val="000000"/>
              </a:solidFill>
              <a:effectLst/>
            </a:endParaRPr>
          </a:p>
          <a:p>
            <a:pPr algn="just"/>
            <a:r>
              <a:rPr lang="ru-RU" sz="14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Главный компонент дыма – угарный газ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4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ядовитый, невидимый и не имеющий запаха. </a:t>
            </a:r>
          </a:p>
          <a:p>
            <a:pPr algn="just"/>
            <a:r>
              <a:rPr lang="ru-RU" sz="1400" b="0" i="0" dirty="0" smtClean="0">
                <a:solidFill>
                  <a:srgbClr val="000000"/>
                </a:solidFill>
                <a:effectLst/>
              </a:rPr>
              <a:t>Человек может погибнуть от него в течение нескольких минут. Токсическое действие угарного газа основано на том, что, попадая в организм человека, он связывается с гемоглобином крови прочнее и в 200—300 раз быстрее, чем кислород, что приводит к кислородному голоданию. </a:t>
            </a:r>
          </a:p>
          <a:p>
            <a:pPr algn="just"/>
            <a:r>
              <a:rPr lang="ru-RU" sz="1400" b="0" i="0" dirty="0" smtClean="0">
                <a:solidFill>
                  <a:srgbClr val="000000"/>
                </a:solidFill>
                <a:effectLst/>
              </a:rPr>
              <a:t>Симптомами отравления угарным газом являются: головная боль, удушье, стук в висках, головокружение, боли в груди, сухой кашель, тошнота, рвота, зрительные и слуховые галлюцинации, повышение артериального давления, двигательный паралич, потеря сознания, судороги.</a:t>
            </a:r>
          </a:p>
          <a:p>
            <a:endParaRPr lang="ru-RU" sz="1400" b="0" i="0" dirty="0" smtClean="0">
              <a:solidFill>
                <a:srgbClr val="000000"/>
              </a:solidFill>
              <a:effectLst/>
            </a:endParaRPr>
          </a:p>
          <a:p>
            <a:r>
              <a:rPr lang="ru-RU" sz="1400" b="0" i="0" dirty="0" smtClean="0">
                <a:solidFill>
                  <a:srgbClr val="000000"/>
                </a:solidFill>
                <a:effectLst/>
              </a:rPr>
              <a:t>    </a:t>
            </a:r>
          </a:p>
          <a:p>
            <a:endParaRPr lang="ru-RU" sz="1400" dirty="0">
              <a:solidFill>
                <a:srgbClr val="000000"/>
              </a:solidFill>
            </a:endParaRPr>
          </a:p>
          <a:p>
            <a:endParaRPr lang="ru-RU" sz="1400" b="0" i="0" dirty="0" smtClean="0">
              <a:solidFill>
                <a:srgbClr val="000000"/>
              </a:solidFill>
              <a:effectLst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/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3367" y="4985388"/>
            <a:ext cx="412273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0" i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Чтобы защититься от дыма при пожаре следует дышать через влажный тканевый платок. Перемещаться в дыму нужно пригнувшись                      или на четвереньках. В 30-40 сантиметрах от пола легче всего дышать при пожаре. </a:t>
            </a:r>
          </a:p>
          <a:p>
            <a:pPr algn="ctr"/>
            <a:r>
              <a:rPr lang="ru-RU" sz="1400" b="0" i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Концентрация дыма и температура там ниже,                                             чем в остальном помещении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867" y="4673938"/>
            <a:ext cx="3191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Формула безопасности: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2" descr="http://gov.cap.ru/Content2020/news/201801/02/Original/logo_mchs_30-let_fin-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265" y="246599"/>
            <a:ext cx="1608667" cy="88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75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</TotalTime>
  <Words>1035</Words>
  <Application>Microsoft Office PowerPoint</Application>
  <PresentationFormat>Лист A4 (210x297 мм)</PresentationFormat>
  <Paragraphs>122</Paragraphs>
  <Slides>6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6" baseType="lpstr">
      <vt:lpstr>Arial</vt:lpstr>
      <vt:lpstr>Arial</vt:lpstr>
      <vt:lpstr>Calibri</vt:lpstr>
      <vt:lpstr>Calibri Light</vt:lpstr>
      <vt:lpstr>century gothic</vt:lpstr>
      <vt:lpstr>Times New Roman</vt:lpstr>
      <vt:lpstr>Verdana</vt:lpstr>
      <vt:lpstr>Wingdings</vt:lpstr>
      <vt:lpstr>Тема Office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</cp:revision>
  <dcterms:created xsi:type="dcterms:W3CDTF">2016-11-09T06:27:55Z</dcterms:created>
  <dcterms:modified xsi:type="dcterms:W3CDTF">2020-05-19T02:44:42Z</dcterms:modified>
</cp:coreProperties>
</file>